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Balmy" charset="1" panose="00000000000000000000"/>
      <p:regular r:id="rId23"/>
    </p:embeddedFont>
    <p:embeddedFont>
      <p:font typeface="Big Shoulders Display" charset="1" panose="00000000000000000000"/>
      <p:regular r:id="rId24"/>
    </p:embeddedFont>
    <p:embeddedFont>
      <p:font typeface="Playfair Display SC" charset="1" panose="00000500000000000000"/>
      <p:regular r:id="rId25"/>
    </p:embeddedFont>
    <p:embeddedFont>
      <p:font typeface="One Little Font" charset="1" panose="000005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6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6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6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6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6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6.pn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6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11" Target="../media/image41.png" Type="http://schemas.openxmlformats.org/officeDocument/2006/relationships/image"/><Relationship Id="rId2" Target="../media/image8.pn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7.png" Type="http://schemas.openxmlformats.org/officeDocument/2006/relationships/image"/><Relationship Id="rId6" Target="../media/image4.png" Type="http://schemas.openxmlformats.org/officeDocument/2006/relationships/image"/><Relationship Id="rId7" Target="../media/image40.png" Type="http://schemas.openxmlformats.org/officeDocument/2006/relationships/image"/><Relationship Id="rId8" Target="../media/image10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6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6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6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6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6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6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6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43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5619" y="-1291674"/>
            <a:ext cx="5894375" cy="5894375"/>
          </a:xfrm>
          <a:custGeom>
            <a:avLst/>
            <a:gdLst/>
            <a:ahLst/>
            <a:cxnLst/>
            <a:rect r="r" b="b" t="t" l="l"/>
            <a:pathLst>
              <a:path h="5894375" w="5894375">
                <a:moveTo>
                  <a:pt x="0" y="0"/>
                </a:moveTo>
                <a:lnTo>
                  <a:pt x="5894374" y="0"/>
                </a:lnTo>
                <a:lnTo>
                  <a:pt x="5894374" y="5894375"/>
                </a:lnTo>
                <a:lnTo>
                  <a:pt x="0" y="5894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569373">
            <a:off x="192627" y="-591395"/>
            <a:ext cx="4499441" cy="4493817"/>
          </a:xfrm>
          <a:custGeom>
            <a:avLst/>
            <a:gdLst/>
            <a:ahLst/>
            <a:cxnLst/>
            <a:rect r="r" b="b" t="t" l="l"/>
            <a:pathLst>
              <a:path h="4493817" w="4499441">
                <a:moveTo>
                  <a:pt x="0" y="0"/>
                </a:moveTo>
                <a:lnTo>
                  <a:pt x="4499441" y="0"/>
                </a:lnTo>
                <a:lnTo>
                  <a:pt x="4499441" y="4493817"/>
                </a:lnTo>
                <a:lnTo>
                  <a:pt x="0" y="44938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84147" y="3644457"/>
            <a:ext cx="13403305" cy="3539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42"/>
              </a:lnSpc>
            </a:pPr>
            <a:r>
              <a:rPr lang="en-US" sz="14301">
                <a:solidFill>
                  <a:srgbClr val="F6FFF8"/>
                </a:solidFill>
                <a:latin typeface="Balmy"/>
                <a:ea typeface="Balmy"/>
                <a:cs typeface="Balmy"/>
                <a:sym typeface="Balmy"/>
              </a:rPr>
              <a:t>Pizza Sales Analytics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3486386" y="7824193"/>
            <a:ext cx="4826772" cy="4925614"/>
          </a:xfrm>
          <a:custGeom>
            <a:avLst/>
            <a:gdLst/>
            <a:ahLst/>
            <a:cxnLst/>
            <a:rect r="r" b="b" t="t" l="l"/>
            <a:pathLst>
              <a:path h="4925614" w="4826772">
                <a:moveTo>
                  <a:pt x="0" y="0"/>
                </a:moveTo>
                <a:lnTo>
                  <a:pt x="4826772" y="0"/>
                </a:lnTo>
                <a:lnTo>
                  <a:pt x="4826772" y="4925614"/>
                </a:lnTo>
                <a:lnTo>
                  <a:pt x="0" y="49256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939155">
            <a:off x="-1855310" y="4837371"/>
            <a:ext cx="4708387" cy="4692710"/>
          </a:xfrm>
          <a:custGeom>
            <a:avLst/>
            <a:gdLst/>
            <a:ahLst/>
            <a:cxnLst/>
            <a:rect r="r" b="b" t="t" l="l"/>
            <a:pathLst>
              <a:path h="4692710" w="4708387">
                <a:moveTo>
                  <a:pt x="0" y="0"/>
                </a:moveTo>
                <a:lnTo>
                  <a:pt x="4708387" y="0"/>
                </a:lnTo>
                <a:lnTo>
                  <a:pt x="4708387" y="4692710"/>
                </a:lnTo>
                <a:lnTo>
                  <a:pt x="0" y="46927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09271" y="6378461"/>
            <a:ext cx="5894375" cy="5894375"/>
          </a:xfrm>
          <a:custGeom>
            <a:avLst/>
            <a:gdLst/>
            <a:ahLst/>
            <a:cxnLst/>
            <a:rect r="r" b="b" t="t" l="l"/>
            <a:pathLst>
              <a:path h="5894375" w="5894375">
                <a:moveTo>
                  <a:pt x="0" y="0"/>
                </a:moveTo>
                <a:lnTo>
                  <a:pt x="5894375" y="0"/>
                </a:lnTo>
                <a:lnTo>
                  <a:pt x="5894375" y="5894375"/>
                </a:lnTo>
                <a:lnTo>
                  <a:pt x="0" y="5894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247747" y="6814380"/>
            <a:ext cx="4817423" cy="4887841"/>
          </a:xfrm>
          <a:custGeom>
            <a:avLst/>
            <a:gdLst/>
            <a:ahLst/>
            <a:cxnLst/>
            <a:rect r="r" b="b" t="t" l="l"/>
            <a:pathLst>
              <a:path h="4887841" w="4817423">
                <a:moveTo>
                  <a:pt x="0" y="0"/>
                </a:moveTo>
                <a:lnTo>
                  <a:pt x="4817423" y="0"/>
                </a:lnTo>
                <a:lnTo>
                  <a:pt x="4817423" y="4887840"/>
                </a:lnTo>
                <a:lnTo>
                  <a:pt x="0" y="48878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29" t="0" r="-929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063334" y="-2484173"/>
            <a:ext cx="5115472" cy="4968345"/>
          </a:xfrm>
          <a:custGeom>
            <a:avLst/>
            <a:gdLst/>
            <a:ahLst/>
            <a:cxnLst/>
            <a:rect r="r" b="b" t="t" l="l"/>
            <a:pathLst>
              <a:path h="4968345" w="5115472">
                <a:moveTo>
                  <a:pt x="0" y="0"/>
                </a:moveTo>
                <a:lnTo>
                  <a:pt x="5115472" y="0"/>
                </a:lnTo>
                <a:lnTo>
                  <a:pt x="5115472" y="4968346"/>
                </a:lnTo>
                <a:lnTo>
                  <a:pt x="0" y="49683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353496">
            <a:off x="15117983" y="1028700"/>
            <a:ext cx="4648300" cy="4820165"/>
          </a:xfrm>
          <a:custGeom>
            <a:avLst/>
            <a:gdLst/>
            <a:ahLst/>
            <a:cxnLst/>
            <a:rect r="r" b="b" t="t" l="l"/>
            <a:pathLst>
              <a:path h="4820165" w="4648300">
                <a:moveTo>
                  <a:pt x="0" y="0"/>
                </a:moveTo>
                <a:lnTo>
                  <a:pt x="4648299" y="0"/>
                </a:lnTo>
                <a:lnTo>
                  <a:pt x="4648299" y="4820165"/>
                </a:lnTo>
                <a:lnTo>
                  <a:pt x="0" y="48201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43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76136" y="-58420"/>
            <a:ext cx="12907326" cy="2059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FFFFFF"/>
                </a:solidFill>
                <a:latin typeface="Playfair Display SC"/>
                <a:ea typeface="Playfair Display SC"/>
                <a:cs typeface="Playfair Display SC"/>
                <a:sym typeface="Playfair Display SC"/>
              </a:rPr>
              <a:t>Determine the distribution of orders by hour of the day.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5044018">
            <a:off x="-1153061" y="-1027069"/>
            <a:ext cx="4363522" cy="4524858"/>
          </a:xfrm>
          <a:custGeom>
            <a:avLst/>
            <a:gdLst/>
            <a:ahLst/>
            <a:cxnLst/>
            <a:rect r="r" b="b" t="t" l="l"/>
            <a:pathLst>
              <a:path h="4524858" w="4363522">
                <a:moveTo>
                  <a:pt x="0" y="0"/>
                </a:moveTo>
                <a:lnTo>
                  <a:pt x="4363522" y="0"/>
                </a:lnTo>
                <a:lnTo>
                  <a:pt x="4363522" y="4524858"/>
                </a:lnTo>
                <a:lnTo>
                  <a:pt x="0" y="4524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839802">
            <a:off x="15987818" y="-50857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4" y="0"/>
                </a:lnTo>
                <a:lnTo>
                  <a:pt x="2542964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323333">
            <a:off x="16984977" y="3671619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3" y="0"/>
                </a:lnTo>
                <a:lnTo>
                  <a:pt x="2542963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960346">
            <a:off x="16984977" y="7316141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3" y="0"/>
                </a:lnTo>
                <a:lnTo>
                  <a:pt x="2542963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323333">
            <a:off x="-1316389" y="5097357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3" y="0"/>
                </a:lnTo>
                <a:lnTo>
                  <a:pt x="2542963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960346">
            <a:off x="120661" y="8722931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4" y="0"/>
                </a:lnTo>
                <a:lnTo>
                  <a:pt x="2542964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90162" y="3922569"/>
            <a:ext cx="11369107" cy="2356744"/>
          </a:xfrm>
          <a:custGeom>
            <a:avLst/>
            <a:gdLst/>
            <a:ahLst/>
            <a:cxnLst/>
            <a:rect r="r" b="b" t="t" l="l"/>
            <a:pathLst>
              <a:path h="2356744" w="11369107">
                <a:moveTo>
                  <a:pt x="0" y="0"/>
                </a:moveTo>
                <a:lnTo>
                  <a:pt x="11369107" y="0"/>
                </a:lnTo>
                <a:lnTo>
                  <a:pt x="11369107" y="2356744"/>
                </a:lnTo>
                <a:lnTo>
                  <a:pt x="0" y="23567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559319" y="2942035"/>
            <a:ext cx="2872880" cy="5745760"/>
          </a:xfrm>
          <a:custGeom>
            <a:avLst/>
            <a:gdLst/>
            <a:ahLst/>
            <a:cxnLst/>
            <a:rect r="r" b="b" t="t" l="l"/>
            <a:pathLst>
              <a:path h="5745760" w="2872880">
                <a:moveTo>
                  <a:pt x="0" y="0"/>
                </a:moveTo>
                <a:lnTo>
                  <a:pt x="2872880" y="0"/>
                </a:lnTo>
                <a:lnTo>
                  <a:pt x="2872880" y="5745760"/>
                </a:lnTo>
                <a:lnTo>
                  <a:pt x="0" y="57457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43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76136" y="-114300"/>
            <a:ext cx="12907326" cy="3107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FFFFFF"/>
                </a:solidFill>
                <a:latin typeface="Playfair Display SC"/>
                <a:ea typeface="Playfair Display SC"/>
                <a:cs typeface="Playfair Display SC"/>
                <a:sym typeface="Playfair Display SC"/>
              </a:rPr>
              <a:t>Join relevant tables to find the category-wise distribution of pizzas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5044018">
            <a:off x="-1573336" y="-1027069"/>
            <a:ext cx="4363522" cy="4524858"/>
          </a:xfrm>
          <a:custGeom>
            <a:avLst/>
            <a:gdLst/>
            <a:ahLst/>
            <a:cxnLst/>
            <a:rect r="r" b="b" t="t" l="l"/>
            <a:pathLst>
              <a:path h="4524858" w="4363522">
                <a:moveTo>
                  <a:pt x="0" y="0"/>
                </a:moveTo>
                <a:lnTo>
                  <a:pt x="4363522" y="0"/>
                </a:lnTo>
                <a:lnTo>
                  <a:pt x="4363522" y="4524858"/>
                </a:lnTo>
                <a:lnTo>
                  <a:pt x="0" y="4524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839802">
            <a:off x="15987818" y="-50857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4" y="0"/>
                </a:lnTo>
                <a:lnTo>
                  <a:pt x="2542964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323333">
            <a:off x="16984977" y="3671619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3" y="0"/>
                </a:lnTo>
                <a:lnTo>
                  <a:pt x="2542963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960346">
            <a:off x="16984977" y="7316141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3" y="0"/>
                </a:lnTo>
                <a:lnTo>
                  <a:pt x="2542963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323333">
            <a:off x="-1316389" y="5097357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3" y="0"/>
                </a:lnTo>
                <a:lnTo>
                  <a:pt x="2542963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960346">
            <a:off x="120661" y="8722931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4" y="0"/>
                </a:lnTo>
                <a:lnTo>
                  <a:pt x="2542964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170896" y="4148434"/>
            <a:ext cx="12612566" cy="1571065"/>
          </a:xfrm>
          <a:custGeom>
            <a:avLst/>
            <a:gdLst/>
            <a:ahLst/>
            <a:cxnLst/>
            <a:rect r="r" b="b" t="t" l="l"/>
            <a:pathLst>
              <a:path h="1571065" w="12612566">
                <a:moveTo>
                  <a:pt x="0" y="0"/>
                </a:moveTo>
                <a:lnTo>
                  <a:pt x="12612566" y="0"/>
                </a:lnTo>
                <a:lnTo>
                  <a:pt x="12612566" y="1571064"/>
                </a:lnTo>
                <a:lnTo>
                  <a:pt x="0" y="15710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865553" y="6025133"/>
            <a:ext cx="5223253" cy="3616098"/>
          </a:xfrm>
          <a:custGeom>
            <a:avLst/>
            <a:gdLst/>
            <a:ahLst/>
            <a:cxnLst/>
            <a:rect r="r" b="b" t="t" l="l"/>
            <a:pathLst>
              <a:path h="3616098" w="5223253">
                <a:moveTo>
                  <a:pt x="0" y="0"/>
                </a:moveTo>
                <a:lnTo>
                  <a:pt x="5223253" y="0"/>
                </a:lnTo>
                <a:lnTo>
                  <a:pt x="5223253" y="3616098"/>
                </a:lnTo>
                <a:lnTo>
                  <a:pt x="0" y="36160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43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84255" y="-114300"/>
            <a:ext cx="12907326" cy="3107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FFFFFF"/>
                </a:solidFill>
                <a:latin typeface="Playfair Display SC"/>
                <a:ea typeface="Playfair Display SC"/>
                <a:cs typeface="Playfair Display SC"/>
                <a:sym typeface="Playfair Display SC"/>
              </a:rPr>
              <a:t>Group the orders by date and calculate the average number of pizzas ordered per day.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5044018">
            <a:off x="-1153061" y="-1027069"/>
            <a:ext cx="4363522" cy="4524858"/>
          </a:xfrm>
          <a:custGeom>
            <a:avLst/>
            <a:gdLst/>
            <a:ahLst/>
            <a:cxnLst/>
            <a:rect r="r" b="b" t="t" l="l"/>
            <a:pathLst>
              <a:path h="4524858" w="4363522">
                <a:moveTo>
                  <a:pt x="0" y="0"/>
                </a:moveTo>
                <a:lnTo>
                  <a:pt x="4363522" y="0"/>
                </a:lnTo>
                <a:lnTo>
                  <a:pt x="4363522" y="4524858"/>
                </a:lnTo>
                <a:lnTo>
                  <a:pt x="0" y="4524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839802">
            <a:off x="15987818" y="-50857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4" y="0"/>
                </a:lnTo>
                <a:lnTo>
                  <a:pt x="2542964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323333">
            <a:off x="16984977" y="3671619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3" y="0"/>
                </a:lnTo>
                <a:lnTo>
                  <a:pt x="2542963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960346">
            <a:off x="16984977" y="7316141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3" y="0"/>
                </a:lnTo>
                <a:lnTo>
                  <a:pt x="2542963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323333">
            <a:off x="-1316389" y="5097357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3" y="0"/>
                </a:lnTo>
                <a:lnTo>
                  <a:pt x="2542963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960346">
            <a:off x="120661" y="8722931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4" y="0"/>
                </a:lnTo>
                <a:lnTo>
                  <a:pt x="2542964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084255" y="3508228"/>
            <a:ext cx="13119183" cy="2927201"/>
          </a:xfrm>
          <a:custGeom>
            <a:avLst/>
            <a:gdLst/>
            <a:ahLst/>
            <a:cxnLst/>
            <a:rect r="r" b="b" t="t" l="l"/>
            <a:pathLst>
              <a:path h="2927201" w="13119183">
                <a:moveTo>
                  <a:pt x="0" y="0"/>
                </a:moveTo>
                <a:lnTo>
                  <a:pt x="13119183" y="0"/>
                </a:lnTo>
                <a:lnTo>
                  <a:pt x="13119183" y="2927202"/>
                </a:lnTo>
                <a:lnTo>
                  <a:pt x="0" y="2927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087756" y="7198522"/>
            <a:ext cx="6112488" cy="2251969"/>
          </a:xfrm>
          <a:custGeom>
            <a:avLst/>
            <a:gdLst/>
            <a:ahLst/>
            <a:cxnLst/>
            <a:rect r="r" b="b" t="t" l="l"/>
            <a:pathLst>
              <a:path h="2251969" w="6112488">
                <a:moveTo>
                  <a:pt x="0" y="0"/>
                </a:moveTo>
                <a:lnTo>
                  <a:pt x="6112488" y="0"/>
                </a:lnTo>
                <a:lnTo>
                  <a:pt x="6112488" y="2251969"/>
                </a:lnTo>
                <a:lnTo>
                  <a:pt x="0" y="22519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43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76136" y="-58420"/>
            <a:ext cx="12907326" cy="3107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FFFFFF"/>
                </a:solidFill>
                <a:latin typeface="Playfair Display SC"/>
                <a:ea typeface="Playfair Display SC"/>
                <a:cs typeface="Playfair Display SC"/>
                <a:sym typeface="Playfair Display SC"/>
              </a:rPr>
              <a:t>Determine the top 3 most ordered pizza types based on revenue.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5044018">
            <a:off x="-1153061" y="-1027069"/>
            <a:ext cx="4363522" cy="4524858"/>
          </a:xfrm>
          <a:custGeom>
            <a:avLst/>
            <a:gdLst/>
            <a:ahLst/>
            <a:cxnLst/>
            <a:rect r="r" b="b" t="t" l="l"/>
            <a:pathLst>
              <a:path h="4524858" w="4363522">
                <a:moveTo>
                  <a:pt x="0" y="0"/>
                </a:moveTo>
                <a:lnTo>
                  <a:pt x="4363522" y="0"/>
                </a:lnTo>
                <a:lnTo>
                  <a:pt x="4363522" y="4524858"/>
                </a:lnTo>
                <a:lnTo>
                  <a:pt x="0" y="4524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839802">
            <a:off x="15987818" y="-50857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4" y="0"/>
                </a:lnTo>
                <a:lnTo>
                  <a:pt x="2542964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323333">
            <a:off x="16984977" y="3671619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3" y="0"/>
                </a:lnTo>
                <a:lnTo>
                  <a:pt x="2542963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960346">
            <a:off x="16984977" y="7316141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3" y="0"/>
                </a:lnTo>
                <a:lnTo>
                  <a:pt x="2542963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323333">
            <a:off x="-1316389" y="5097357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3" y="0"/>
                </a:lnTo>
                <a:lnTo>
                  <a:pt x="2542963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960346">
            <a:off x="120661" y="8722931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4" y="0"/>
                </a:lnTo>
                <a:lnTo>
                  <a:pt x="2542964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373329" y="3167423"/>
            <a:ext cx="11541343" cy="3952155"/>
          </a:xfrm>
          <a:custGeom>
            <a:avLst/>
            <a:gdLst/>
            <a:ahLst/>
            <a:cxnLst/>
            <a:rect r="r" b="b" t="t" l="l"/>
            <a:pathLst>
              <a:path h="3952155" w="11541343">
                <a:moveTo>
                  <a:pt x="0" y="0"/>
                </a:moveTo>
                <a:lnTo>
                  <a:pt x="11541342" y="0"/>
                </a:lnTo>
                <a:lnTo>
                  <a:pt x="11541342" y="3952154"/>
                </a:lnTo>
                <a:lnTo>
                  <a:pt x="0" y="39521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044962" y="7480609"/>
            <a:ext cx="7866566" cy="2528539"/>
          </a:xfrm>
          <a:custGeom>
            <a:avLst/>
            <a:gdLst/>
            <a:ahLst/>
            <a:cxnLst/>
            <a:rect r="r" b="b" t="t" l="l"/>
            <a:pathLst>
              <a:path h="2528539" w="7866566">
                <a:moveTo>
                  <a:pt x="0" y="0"/>
                </a:moveTo>
                <a:lnTo>
                  <a:pt x="7866566" y="0"/>
                </a:lnTo>
                <a:lnTo>
                  <a:pt x="7866566" y="2528539"/>
                </a:lnTo>
                <a:lnTo>
                  <a:pt x="0" y="25285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43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84255" y="90237"/>
            <a:ext cx="12907326" cy="3107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FFFFFF"/>
                </a:solidFill>
                <a:latin typeface="Playfair Display SC"/>
                <a:ea typeface="Playfair Display SC"/>
                <a:cs typeface="Playfair Display SC"/>
                <a:sym typeface="Playfair Display SC"/>
              </a:rPr>
              <a:t>Calculate the percentage contribution of each pizza type to total revenue.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5044018">
            <a:off x="-1390911" y="-1027069"/>
            <a:ext cx="4363522" cy="4524858"/>
          </a:xfrm>
          <a:custGeom>
            <a:avLst/>
            <a:gdLst/>
            <a:ahLst/>
            <a:cxnLst/>
            <a:rect r="r" b="b" t="t" l="l"/>
            <a:pathLst>
              <a:path h="4524858" w="4363522">
                <a:moveTo>
                  <a:pt x="0" y="0"/>
                </a:moveTo>
                <a:lnTo>
                  <a:pt x="4363522" y="0"/>
                </a:lnTo>
                <a:lnTo>
                  <a:pt x="4363522" y="4524858"/>
                </a:lnTo>
                <a:lnTo>
                  <a:pt x="0" y="4524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839802">
            <a:off x="15987818" y="-50857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4" y="0"/>
                </a:lnTo>
                <a:lnTo>
                  <a:pt x="2542964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323333">
            <a:off x="16984977" y="3671619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3" y="0"/>
                </a:lnTo>
                <a:lnTo>
                  <a:pt x="2542963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960346">
            <a:off x="16984977" y="7316141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3" y="0"/>
                </a:lnTo>
                <a:lnTo>
                  <a:pt x="2542963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323333">
            <a:off x="-1316389" y="5097357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3" y="0"/>
                </a:lnTo>
                <a:lnTo>
                  <a:pt x="2542963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960346">
            <a:off x="120661" y="8722931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4" y="0"/>
                </a:lnTo>
                <a:lnTo>
                  <a:pt x="2542964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94185" y="3541793"/>
            <a:ext cx="10281024" cy="4578269"/>
          </a:xfrm>
          <a:custGeom>
            <a:avLst/>
            <a:gdLst/>
            <a:ahLst/>
            <a:cxnLst/>
            <a:rect r="r" b="b" t="t" l="l"/>
            <a:pathLst>
              <a:path h="4578269" w="10281024">
                <a:moveTo>
                  <a:pt x="0" y="0"/>
                </a:moveTo>
                <a:lnTo>
                  <a:pt x="10281025" y="0"/>
                </a:lnTo>
                <a:lnTo>
                  <a:pt x="10281025" y="4578269"/>
                </a:lnTo>
                <a:lnTo>
                  <a:pt x="0" y="4578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475260" y="5107808"/>
            <a:ext cx="4717304" cy="3012254"/>
          </a:xfrm>
          <a:custGeom>
            <a:avLst/>
            <a:gdLst/>
            <a:ahLst/>
            <a:cxnLst/>
            <a:rect r="r" b="b" t="t" l="l"/>
            <a:pathLst>
              <a:path h="3012254" w="4717304">
                <a:moveTo>
                  <a:pt x="0" y="0"/>
                </a:moveTo>
                <a:lnTo>
                  <a:pt x="4717304" y="0"/>
                </a:lnTo>
                <a:lnTo>
                  <a:pt x="4717304" y="3012254"/>
                </a:lnTo>
                <a:lnTo>
                  <a:pt x="0" y="30122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43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84255" y="148240"/>
            <a:ext cx="12907326" cy="2059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FFFFFF"/>
                </a:solidFill>
                <a:latin typeface="Playfair Display SC"/>
                <a:ea typeface="Playfair Display SC"/>
                <a:cs typeface="Playfair Display SC"/>
                <a:sym typeface="Playfair Display SC"/>
              </a:rPr>
              <a:t>Analyze the cumulative revenue generated over time.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5044018">
            <a:off x="-1153061" y="-1027069"/>
            <a:ext cx="4363522" cy="4524858"/>
          </a:xfrm>
          <a:custGeom>
            <a:avLst/>
            <a:gdLst/>
            <a:ahLst/>
            <a:cxnLst/>
            <a:rect r="r" b="b" t="t" l="l"/>
            <a:pathLst>
              <a:path h="4524858" w="4363522">
                <a:moveTo>
                  <a:pt x="0" y="0"/>
                </a:moveTo>
                <a:lnTo>
                  <a:pt x="4363522" y="0"/>
                </a:lnTo>
                <a:lnTo>
                  <a:pt x="4363522" y="4524858"/>
                </a:lnTo>
                <a:lnTo>
                  <a:pt x="0" y="4524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839802">
            <a:off x="15987818" y="-50857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4" y="0"/>
                </a:lnTo>
                <a:lnTo>
                  <a:pt x="2542964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323333">
            <a:off x="16984977" y="3671619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3" y="0"/>
                </a:lnTo>
                <a:lnTo>
                  <a:pt x="2542963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960346">
            <a:off x="16984977" y="7316141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3" y="0"/>
                </a:lnTo>
                <a:lnTo>
                  <a:pt x="2542963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323333">
            <a:off x="-1316389" y="5097357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3" y="0"/>
                </a:lnTo>
                <a:lnTo>
                  <a:pt x="2542963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960346">
            <a:off x="120661" y="8722931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4" y="0"/>
                </a:lnTo>
                <a:lnTo>
                  <a:pt x="2542964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13479" y="3508228"/>
            <a:ext cx="10219550" cy="4618676"/>
          </a:xfrm>
          <a:custGeom>
            <a:avLst/>
            <a:gdLst/>
            <a:ahLst/>
            <a:cxnLst/>
            <a:rect r="r" b="b" t="t" l="l"/>
            <a:pathLst>
              <a:path h="4618676" w="10219550">
                <a:moveTo>
                  <a:pt x="0" y="0"/>
                </a:moveTo>
                <a:lnTo>
                  <a:pt x="10219551" y="0"/>
                </a:lnTo>
                <a:lnTo>
                  <a:pt x="10219551" y="4618676"/>
                </a:lnTo>
                <a:lnTo>
                  <a:pt x="0" y="4618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256880" y="4509749"/>
            <a:ext cx="4562529" cy="3013391"/>
          </a:xfrm>
          <a:custGeom>
            <a:avLst/>
            <a:gdLst/>
            <a:ahLst/>
            <a:cxnLst/>
            <a:rect r="r" b="b" t="t" l="l"/>
            <a:pathLst>
              <a:path h="3013391" w="4562529">
                <a:moveTo>
                  <a:pt x="0" y="0"/>
                </a:moveTo>
                <a:lnTo>
                  <a:pt x="4562528" y="0"/>
                </a:lnTo>
                <a:lnTo>
                  <a:pt x="4562528" y="3013391"/>
                </a:lnTo>
                <a:lnTo>
                  <a:pt x="0" y="30133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43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84255" y="148240"/>
            <a:ext cx="12907326" cy="4155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FFFFFF"/>
                </a:solidFill>
                <a:latin typeface="Playfair Display SC"/>
                <a:ea typeface="Playfair Display SC"/>
                <a:cs typeface="Playfair Display SC"/>
                <a:sym typeface="Playfair Display SC"/>
              </a:rPr>
              <a:t>Determine the top 3 most ordered pizza types based on revenue for each pizza category.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5044018">
            <a:off x="-1153061" y="-1027069"/>
            <a:ext cx="4363522" cy="4524858"/>
          </a:xfrm>
          <a:custGeom>
            <a:avLst/>
            <a:gdLst/>
            <a:ahLst/>
            <a:cxnLst/>
            <a:rect r="r" b="b" t="t" l="l"/>
            <a:pathLst>
              <a:path h="4524858" w="4363522">
                <a:moveTo>
                  <a:pt x="0" y="0"/>
                </a:moveTo>
                <a:lnTo>
                  <a:pt x="4363522" y="0"/>
                </a:lnTo>
                <a:lnTo>
                  <a:pt x="4363522" y="4524858"/>
                </a:lnTo>
                <a:lnTo>
                  <a:pt x="0" y="4524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839802">
            <a:off x="15987818" y="-50857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4" y="0"/>
                </a:lnTo>
                <a:lnTo>
                  <a:pt x="2542964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323333">
            <a:off x="16984977" y="3671619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3" y="0"/>
                </a:lnTo>
                <a:lnTo>
                  <a:pt x="2542963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960346">
            <a:off x="16984977" y="7316141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3" y="0"/>
                </a:lnTo>
                <a:lnTo>
                  <a:pt x="2542963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323333">
            <a:off x="-1316389" y="5097357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3" y="0"/>
                </a:lnTo>
                <a:lnTo>
                  <a:pt x="2542963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960346">
            <a:off x="120661" y="8722931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4" y="0"/>
                </a:lnTo>
                <a:lnTo>
                  <a:pt x="2542964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845929" y="4474641"/>
            <a:ext cx="8910944" cy="4387569"/>
          </a:xfrm>
          <a:custGeom>
            <a:avLst/>
            <a:gdLst/>
            <a:ahLst/>
            <a:cxnLst/>
            <a:rect r="r" b="b" t="t" l="l"/>
            <a:pathLst>
              <a:path h="4387569" w="8910944">
                <a:moveTo>
                  <a:pt x="0" y="0"/>
                </a:moveTo>
                <a:lnTo>
                  <a:pt x="8910944" y="0"/>
                </a:lnTo>
                <a:lnTo>
                  <a:pt x="8910944" y="4387570"/>
                </a:lnTo>
                <a:lnTo>
                  <a:pt x="0" y="43875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214073" y="5143500"/>
            <a:ext cx="5990781" cy="3049852"/>
          </a:xfrm>
          <a:custGeom>
            <a:avLst/>
            <a:gdLst/>
            <a:ahLst/>
            <a:cxnLst/>
            <a:rect r="r" b="b" t="t" l="l"/>
            <a:pathLst>
              <a:path h="3049852" w="5990781">
                <a:moveTo>
                  <a:pt x="0" y="0"/>
                </a:moveTo>
                <a:lnTo>
                  <a:pt x="5990781" y="0"/>
                </a:lnTo>
                <a:lnTo>
                  <a:pt x="5990781" y="3049852"/>
                </a:lnTo>
                <a:lnTo>
                  <a:pt x="0" y="30498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43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38544" y="149752"/>
            <a:ext cx="11849456" cy="9987496"/>
            <a:chOff x="0" y="0"/>
            <a:chExt cx="3120844" cy="26304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20844" cy="2630452"/>
            </a:xfrm>
            <a:custGeom>
              <a:avLst/>
              <a:gdLst/>
              <a:ahLst/>
              <a:cxnLst/>
              <a:rect r="r" b="b" t="t" l="l"/>
              <a:pathLst>
                <a:path h="2630452" w="3120844">
                  <a:moveTo>
                    <a:pt x="33321" y="0"/>
                  </a:moveTo>
                  <a:lnTo>
                    <a:pt x="3087523" y="0"/>
                  </a:lnTo>
                  <a:cubicBezTo>
                    <a:pt x="3096361" y="0"/>
                    <a:pt x="3104836" y="3511"/>
                    <a:pt x="3111085" y="9760"/>
                  </a:cubicBezTo>
                  <a:cubicBezTo>
                    <a:pt x="3117334" y="16008"/>
                    <a:pt x="3120844" y="24484"/>
                    <a:pt x="3120844" y="33321"/>
                  </a:cubicBezTo>
                  <a:lnTo>
                    <a:pt x="3120844" y="2597131"/>
                  </a:lnTo>
                  <a:cubicBezTo>
                    <a:pt x="3120844" y="2615533"/>
                    <a:pt x="3105926" y="2630452"/>
                    <a:pt x="3087523" y="2630452"/>
                  </a:cubicBezTo>
                  <a:lnTo>
                    <a:pt x="33321" y="2630452"/>
                  </a:lnTo>
                  <a:cubicBezTo>
                    <a:pt x="24484" y="2630452"/>
                    <a:pt x="16008" y="2626941"/>
                    <a:pt x="9760" y="2620692"/>
                  </a:cubicBezTo>
                  <a:cubicBezTo>
                    <a:pt x="3511" y="2614443"/>
                    <a:pt x="0" y="2605968"/>
                    <a:pt x="0" y="2597131"/>
                  </a:cubicBezTo>
                  <a:lnTo>
                    <a:pt x="0" y="33321"/>
                  </a:lnTo>
                  <a:cubicBezTo>
                    <a:pt x="0" y="14918"/>
                    <a:pt x="14918" y="0"/>
                    <a:pt x="3332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120844" cy="2668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25955" y="557713"/>
            <a:ext cx="5755155" cy="5967946"/>
          </a:xfrm>
          <a:custGeom>
            <a:avLst/>
            <a:gdLst/>
            <a:ahLst/>
            <a:cxnLst/>
            <a:rect r="r" b="b" t="t" l="l"/>
            <a:pathLst>
              <a:path h="5967946" w="5755155">
                <a:moveTo>
                  <a:pt x="0" y="0"/>
                </a:moveTo>
                <a:lnTo>
                  <a:pt x="5755155" y="0"/>
                </a:lnTo>
                <a:lnTo>
                  <a:pt x="5755155" y="5967945"/>
                </a:lnTo>
                <a:lnTo>
                  <a:pt x="0" y="59679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051726" y="467991"/>
            <a:ext cx="11037202" cy="2736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399"/>
              </a:lnSpc>
              <a:spcBef>
                <a:spcPct val="0"/>
              </a:spcBef>
            </a:pPr>
            <a:r>
              <a:rPr lang="en-US" sz="15999">
                <a:solidFill>
                  <a:srgbClr val="B7433C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THANK YOU</a:t>
            </a:r>
          </a:p>
        </p:txBody>
      </p:sp>
      <p:sp>
        <p:nvSpPr>
          <p:cNvPr name="Freeform 7" id="7"/>
          <p:cNvSpPr/>
          <p:nvPr/>
        </p:nvSpPr>
        <p:spPr>
          <a:xfrm flipH="false" flipV="true" rot="138368">
            <a:off x="10522255" y="3228807"/>
            <a:ext cx="3767694" cy="1064373"/>
          </a:xfrm>
          <a:custGeom>
            <a:avLst/>
            <a:gdLst/>
            <a:ahLst/>
            <a:cxnLst/>
            <a:rect r="r" b="b" t="t" l="l"/>
            <a:pathLst>
              <a:path h="1064373" w="3767694">
                <a:moveTo>
                  <a:pt x="0" y="1064374"/>
                </a:moveTo>
                <a:lnTo>
                  <a:pt x="3767694" y="1064374"/>
                </a:lnTo>
                <a:lnTo>
                  <a:pt x="3767694" y="0"/>
                </a:lnTo>
                <a:lnTo>
                  <a:pt x="0" y="0"/>
                </a:lnTo>
                <a:lnTo>
                  <a:pt x="0" y="106437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905198" y="4238066"/>
            <a:ext cx="2856399" cy="2661279"/>
          </a:xfrm>
          <a:custGeom>
            <a:avLst/>
            <a:gdLst/>
            <a:ahLst/>
            <a:cxnLst/>
            <a:rect r="r" b="b" t="t" l="l"/>
            <a:pathLst>
              <a:path h="2661279" w="2856399">
                <a:moveTo>
                  <a:pt x="0" y="0"/>
                </a:moveTo>
                <a:lnTo>
                  <a:pt x="2856399" y="0"/>
                </a:lnTo>
                <a:lnTo>
                  <a:pt x="2856399" y="2661279"/>
                </a:lnTo>
                <a:lnTo>
                  <a:pt x="0" y="26612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122" r="0" b="-2122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434399" y="4238066"/>
            <a:ext cx="2718575" cy="2661279"/>
          </a:xfrm>
          <a:custGeom>
            <a:avLst/>
            <a:gdLst/>
            <a:ahLst/>
            <a:cxnLst/>
            <a:rect r="r" b="b" t="t" l="l"/>
            <a:pathLst>
              <a:path h="2661279" w="2718575">
                <a:moveTo>
                  <a:pt x="0" y="0"/>
                </a:moveTo>
                <a:lnTo>
                  <a:pt x="2718575" y="0"/>
                </a:lnTo>
                <a:lnTo>
                  <a:pt x="2718575" y="2661279"/>
                </a:lnTo>
                <a:lnTo>
                  <a:pt x="0" y="26612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122" r="0" b="-2122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666616" y="7180605"/>
            <a:ext cx="2803644" cy="2661279"/>
          </a:xfrm>
          <a:custGeom>
            <a:avLst/>
            <a:gdLst/>
            <a:ahLst/>
            <a:cxnLst/>
            <a:rect r="r" b="b" t="t" l="l"/>
            <a:pathLst>
              <a:path h="2661279" w="2803644">
                <a:moveTo>
                  <a:pt x="0" y="0"/>
                </a:moveTo>
                <a:lnTo>
                  <a:pt x="2803644" y="0"/>
                </a:lnTo>
                <a:lnTo>
                  <a:pt x="2803644" y="2661279"/>
                </a:lnTo>
                <a:lnTo>
                  <a:pt x="0" y="26612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122" r="0" b="-2122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706126" y="7180605"/>
            <a:ext cx="2862217" cy="2661279"/>
          </a:xfrm>
          <a:custGeom>
            <a:avLst/>
            <a:gdLst/>
            <a:ahLst/>
            <a:cxnLst/>
            <a:rect r="r" b="b" t="t" l="l"/>
            <a:pathLst>
              <a:path h="2661279" w="2862217">
                <a:moveTo>
                  <a:pt x="0" y="0"/>
                </a:moveTo>
                <a:lnTo>
                  <a:pt x="2862217" y="0"/>
                </a:lnTo>
                <a:lnTo>
                  <a:pt x="2862217" y="2661279"/>
                </a:lnTo>
                <a:lnTo>
                  <a:pt x="0" y="26612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2122" r="0" b="-2122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568532" y="7180605"/>
            <a:ext cx="2783514" cy="2661279"/>
          </a:xfrm>
          <a:custGeom>
            <a:avLst/>
            <a:gdLst/>
            <a:ahLst/>
            <a:cxnLst/>
            <a:rect r="r" b="b" t="t" l="l"/>
            <a:pathLst>
              <a:path h="2661279" w="2783514">
                <a:moveTo>
                  <a:pt x="0" y="0"/>
                </a:moveTo>
                <a:lnTo>
                  <a:pt x="2783514" y="0"/>
                </a:lnTo>
                <a:lnTo>
                  <a:pt x="2783514" y="2661279"/>
                </a:lnTo>
                <a:lnTo>
                  <a:pt x="0" y="26612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2122" r="0" b="-2122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251247" y="4212944"/>
            <a:ext cx="2837681" cy="2711522"/>
          </a:xfrm>
          <a:custGeom>
            <a:avLst/>
            <a:gdLst/>
            <a:ahLst/>
            <a:cxnLst/>
            <a:rect r="r" b="b" t="t" l="l"/>
            <a:pathLst>
              <a:path h="2711522" w="2837681">
                <a:moveTo>
                  <a:pt x="0" y="0"/>
                </a:moveTo>
                <a:lnTo>
                  <a:pt x="2837681" y="0"/>
                </a:lnTo>
                <a:lnTo>
                  <a:pt x="2837681" y="2711522"/>
                </a:lnTo>
                <a:lnTo>
                  <a:pt x="0" y="27115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2122" r="0" b="-2122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450319" y="7151727"/>
            <a:ext cx="2837681" cy="2719035"/>
          </a:xfrm>
          <a:custGeom>
            <a:avLst/>
            <a:gdLst/>
            <a:ahLst/>
            <a:cxnLst/>
            <a:rect r="r" b="b" t="t" l="l"/>
            <a:pathLst>
              <a:path h="2719035" w="2837681">
                <a:moveTo>
                  <a:pt x="0" y="0"/>
                </a:moveTo>
                <a:lnTo>
                  <a:pt x="2837681" y="0"/>
                </a:lnTo>
                <a:lnTo>
                  <a:pt x="2837681" y="2719035"/>
                </a:lnTo>
                <a:lnTo>
                  <a:pt x="0" y="271903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2122" r="0" b="-2122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730773" y="4238066"/>
            <a:ext cx="2675329" cy="2661279"/>
          </a:xfrm>
          <a:custGeom>
            <a:avLst/>
            <a:gdLst/>
            <a:ahLst/>
            <a:cxnLst/>
            <a:rect r="r" b="b" t="t" l="l"/>
            <a:pathLst>
              <a:path h="2661279" w="2675329">
                <a:moveTo>
                  <a:pt x="0" y="0"/>
                </a:moveTo>
                <a:lnTo>
                  <a:pt x="2675329" y="0"/>
                </a:lnTo>
                <a:lnTo>
                  <a:pt x="2675329" y="2661279"/>
                </a:lnTo>
                <a:lnTo>
                  <a:pt x="0" y="2661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22" r="0" b="-2122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0323333">
            <a:off x="228890" y="6884348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4" y="0"/>
                </a:lnTo>
                <a:lnTo>
                  <a:pt x="2542964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05694" t="0" r="0" b="-102545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5790195">
            <a:off x="3649864" y="7303364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4" y="0"/>
                </a:lnTo>
                <a:lnTo>
                  <a:pt x="2542964" y="2572435"/>
                </a:lnTo>
                <a:lnTo>
                  <a:pt x="0" y="25724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05694" t="0" r="0" b="-102545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43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79280" y="1066800"/>
            <a:ext cx="9591264" cy="8398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62"/>
              </a:lnSpc>
            </a:pPr>
            <a:r>
              <a:rPr lang="en-US" sz="5412">
                <a:solidFill>
                  <a:srgbClr val="F6FFF8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Hello everyone! </a:t>
            </a:r>
          </a:p>
          <a:p>
            <a:pPr algn="just">
              <a:lnSpc>
                <a:spcPts val="6062"/>
              </a:lnSpc>
            </a:pPr>
          </a:p>
          <a:p>
            <a:pPr algn="just">
              <a:lnSpc>
                <a:spcPts val="6062"/>
              </a:lnSpc>
            </a:pPr>
            <a:r>
              <a:rPr lang="en-US" sz="5412">
                <a:solidFill>
                  <a:srgbClr val="F6FFF8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My name is Gavin Aranha, </a:t>
            </a:r>
          </a:p>
          <a:p>
            <a:pPr algn="just">
              <a:lnSpc>
                <a:spcPts val="6062"/>
              </a:lnSpc>
            </a:pPr>
            <a:r>
              <a:rPr lang="en-US" sz="5412">
                <a:solidFill>
                  <a:srgbClr val="F6FFF8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In this Pizza Sales Analytics project, I’ve leveraged SQL queries to address questions related to pizza sales. </a:t>
            </a:r>
          </a:p>
          <a:p>
            <a:pPr algn="just">
              <a:lnSpc>
                <a:spcPts val="6062"/>
              </a:lnSpc>
            </a:pPr>
            <a:r>
              <a:rPr lang="en-US" sz="5412">
                <a:solidFill>
                  <a:srgbClr val="F6FFF8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Through data analysis and insights, we’ll explore key trends and patterns in pizza consumption. </a:t>
            </a:r>
          </a:p>
          <a:p>
            <a:pPr algn="just">
              <a:lnSpc>
                <a:spcPts val="6062"/>
              </a:lnSpc>
            </a:pPr>
          </a:p>
          <a:p>
            <a:pPr algn="just">
              <a:lnSpc>
                <a:spcPts val="6062"/>
              </a:lnSpc>
            </a:pPr>
            <a:r>
              <a:rPr lang="en-US" sz="5412">
                <a:solidFill>
                  <a:srgbClr val="F6FFF8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Let’s dive in!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3839802">
            <a:off x="15779638" y="-257517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3" y="0"/>
                </a:lnTo>
                <a:lnTo>
                  <a:pt x="2542963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5694" t="0" r="0" b="-10254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104725">
            <a:off x="1302073" y="-1346946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4" y="0"/>
                </a:lnTo>
                <a:lnTo>
                  <a:pt x="2542964" y="2572435"/>
                </a:lnTo>
                <a:lnTo>
                  <a:pt x="0" y="25724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5694" t="0" r="0" b="-10254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244756">
            <a:off x="-1390435" y="834230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3" y="0"/>
                </a:lnTo>
                <a:lnTo>
                  <a:pt x="2542963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5694" t="0" r="0" b="-10254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008242">
            <a:off x="17384378" y="8609900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3" y="0"/>
                </a:lnTo>
                <a:lnTo>
                  <a:pt x="2542963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5694" t="0" r="0" b="-10254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789642">
            <a:off x="-1613316" y="9198583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3" y="0"/>
                </a:lnTo>
                <a:lnTo>
                  <a:pt x="2542963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5694" t="0" r="0" b="-10254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48132" y="1735308"/>
            <a:ext cx="6254032" cy="6816383"/>
          </a:xfrm>
          <a:custGeom>
            <a:avLst/>
            <a:gdLst/>
            <a:ahLst/>
            <a:cxnLst/>
            <a:rect r="r" b="b" t="t" l="l"/>
            <a:pathLst>
              <a:path h="6816383" w="6254032">
                <a:moveTo>
                  <a:pt x="0" y="0"/>
                </a:moveTo>
                <a:lnTo>
                  <a:pt x="6254032" y="0"/>
                </a:lnTo>
                <a:lnTo>
                  <a:pt x="6254032" y="6816384"/>
                </a:lnTo>
                <a:lnTo>
                  <a:pt x="0" y="68163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132609" y="6061113"/>
            <a:ext cx="2569555" cy="2490578"/>
          </a:xfrm>
          <a:custGeom>
            <a:avLst/>
            <a:gdLst/>
            <a:ahLst/>
            <a:cxnLst/>
            <a:rect r="r" b="b" t="t" l="l"/>
            <a:pathLst>
              <a:path h="2490578" w="2569555">
                <a:moveTo>
                  <a:pt x="0" y="0"/>
                </a:moveTo>
                <a:lnTo>
                  <a:pt x="2569555" y="0"/>
                </a:lnTo>
                <a:lnTo>
                  <a:pt x="2569555" y="2490579"/>
                </a:lnTo>
                <a:lnTo>
                  <a:pt x="0" y="24905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43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14690" y="276508"/>
            <a:ext cx="7058620" cy="1717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Balmy"/>
                <a:ea typeface="Balmy"/>
                <a:cs typeface="Balmy"/>
                <a:sym typeface="Balmy"/>
              </a:rPr>
              <a:t>Data MOdel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5044018">
            <a:off x="-1153061" y="-1027069"/>
            <a:ext cx="4363522" cy="4524858"/>
          </a:xfrm>
          <a:custGeom>
            <a:avLst/>
            <a:gdLst/>
            <a:ahLst/>
            <a:cxnLst/>
            <a:rect r="r" b="b" t="t" l="l"/>
            <a:pathLst>
              <a:path h="4524858" w="4363522">
                <a:moveTo>
                  <a:pt x="0" y="0"/>
                </a:moveTo>
                <a:lnTo>
                  <a:pt x="4363522" y="0"/>
                </a:lnTo>
                <a:lnTo>
                  <a:pt x="4363522" y="4524858"/>
                </a:lnTo>
                <a:lnTo>
                  <a:pt x="0" y="4524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839802">
            <a:off x="15481129" y="-50857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3" y="0"/>
                </a:lnTo>
                <a:lnTo>
                  <a:pt x="2542963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323333">
            <a:off x="16984977" y="3671619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3" y="0"/>
                </a:lnTo>
                <a:lnTo>
                  <a:pt x="2542963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960346">
            <a:off x="16984977" y="7316141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3" y="0"/>
                </a:lnTo>
                <a:lnTo>
                  <a:pt x="2542963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323333">
            <a:off x="-1316389" y="5097357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3" y="0"/>
                </a:lnTo>
                <a:lnTo>
                  <a:pt x="2542963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960346">
            <a:off x="120661" y="8722931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4" y="0"/>
                </a:lnTo>
                <a:lnTo>
                  <a:pt x="2542964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152684" y="2610864"/>
            <a:ext cx="10606468" cy="7545421"/>
          </a:xfrm>
          <a:custGeom>
            <a:avLst/>
            <a:gdLst/>
            <a:ahLst/>
            <a:cxnLst/>
            <a:rect r="r" b="b" t="t" l="l"/>
            <a:pathLst>
              <a:path h="7545421" w="10606468">
                <a:moveTo>
                  <a:pt x="0" y="0"/>
                </a:moveTo>
                <a:lnTo>
                  <a:pt x="10606468" y="0"/>
                </a:lnTo>
                <a:lnTo>
                  <a:pt x="10606468" y="7545420"/>
                </a:lnTo>
                <a:lnTo>
                  <a:pt x="0" y="75454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60" r="0" b="-76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43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90337" y="148240"/>
            <a:ext cx="12907326" cy="2059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FFFFFF"/>
                </a:solidFill>
                <a:latin typeface="Playfair Display SC"/>
                <a:ea typeface="Playfair Display SC"/>
                <a:cs typeface="Playfair Display SC"/>
                <a:sym typeface="Playfair Display SC"/>
              </a:rPr>
              <a:t>Retrieve the total number </a:t>
            </a:r>
          </a:p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FFFFFF"/>
                </a:solidFill>
                <a:latin typeface="Playfair Display SC"/>
                <a:ea typeface="Playfair Display SC"/>
                <a:cs typeface="Playfair Display SC"/>
                <a:sym typeface="Playfair Display SC"/>
              </a:rPr>
              <a:t>of orders placed.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5044018">
            <a:off x="-1153061" y="-1027069"/>
            <a:ext cx="4363522" cy="4524858"/>
          </a:xfrm>
          <a:custGeom>
            <a:avLst/>
            <a:gdLst/>
            <a:ahLst/>
            <a:cxnLst/>
            <a:rect r="r" b="b" t="t" l="l"/>
            <a:pathLst>
              <a:path h="4524858" w="4363522">
                <a:moveTo>
                  <a:pt x="0" y="0"/>
                </a:moveTo>
                <a:lnTo>
                  <a:pt x="4363522" y="0"/>
                </a:lnTo>
                <a:lnTo>
                  <a:pt x="4363522" y="4524858"/>
                </a:lnTo>
                <a:lnTo>
                  <a:pt x="0" y="4524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839802">
            <a:off x="15481129" y="-50857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3" y="0"/>
                </a:lnTo>
                <a:lnTo>
                  <a:pt x="2542963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323333">
            <a:off x="16984977" y="3671619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3" y="0"/>
                </a:lnTo>
                <a:lnTo>
                  <a:pt x="2542963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960346">
            <a:off x="16984977" y="7316141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3" y="0"/>
                </a:lnTo>
                <a:lnTo>
                  <a:pt x="2542963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323333">
            <a:off x="-1316389" y="5097357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3" y="0"/>
                </a:lnTo>
                <a:lnTo>
                  <a:pt x="2542963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960346">
            <a:off x="120661" y="8722931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4" y="0"/>
                </a:lnTo>
                <a:lnTo>
                  <a:pt x="2542964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29363" y="4280672"/>
            <a:ext cx="14223247" cy="788135"/>
          </a:xfrm>
          <a:custGeom>
            <a:avLst/>
            <a:gdLst/>
            <a:ahLst/>
            <a:cxnLst/>
            <a:rect r="r" b="b" t="t" l="l"/>
            <a:pathLst>
              <a:path h="788135" w="14223247">
                <a:moveTo>
                  <a:pt x="0" y="0"/>
                </a:moveTo>
                <a:lnTo>
                  <a:pt x="14223247" y="0"/>
                </a:lnTo>
                <a:lnTo>
                  <a:pt x="14223247" y="788135"/>
                </a:lnTo>
                <a:lnTo>
                  <a:pt x="0" y="7881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849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770815" y="6407444"/>
            <a:ext cx="7267762" cy="2661434"/>
          </a:xfrm>
          <a:custGeom>
            <a:avLst/>
            <a:gdLst/>
            <a:ahLst/>
            <a:cxnLst/>
            <a:rect r="r" b="b" t="t" l="l"/>
            <a:pathLst>
              <a:path h="2661434" w="7267762">
                <a:moveTo>
                  <a:pt x="0" y="0"/>
                </a:moveTo>
                <a:lnTo>
                  <a:pt x="7267762" y="0"/>
                </a:lnTo>
                <a:lnTo>
                  <a:pt x="7267762" y="2661434"/>
                </a:lnTo>
                <a:lnTo>
                  <a:pt x="0" y="26614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43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90337" y="148240"/>
            <a:ext cx="12907326" cy="2059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FFFFFF"/>
                </a:solidFill>
                <a:latin typeface="Playfair Display SC"/>
                <a:ea typeface="Playfair Display SC"/>
                <a:cs typeface="Playfair Display SC"/>
                <a:sym typeface="Playfair Display SC"/>
              </a:rPr>
              <a:t>Calculate the total revenue generated from pizza sales.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5044018">
            <a:off x="-1153061" y="-1027069"/>
            <a:ext cx="4363522" cy="4524858"/>
          </a:xfrm>
          <a:custGeom>
            <a:avLst/>
            <a:gdLst/>
            <a:ahLst/>
            <a:cxnLst/>
            <a:rect r="r" b="b" t="t" l="l"/>
            <a:pathLst>
              <a:path h="4524858" w="4363522">
                <a:moveTo>
                  <a:pt x="0" y="0"/>
                </a:moveTo>
                <a:lnTo>
                  <a:pt x="4363522" y="0"/>
                </a:lnTo>
                <a:lnTo>
                  <a:pt x="4363522" y="4524858"/>
                </a:lnTo>
                <a:lnTo>
                  <a:pt x="0" y="4524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839802">
            <a:off x="15481129" y="-50857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3" y="0"/>
                </a:lnTo>
                <a:lnTo>
                  <a:pt x="2542963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323333">
            <a:off x="16984977" y="3671619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3" y="0"/>
                </a:lnTo>
                <a:lnTo>
                  <a:pt x="2542963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960346">
            <a:off x="16984977" y="7316141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3" y="0"/>
                </a:lnTo>
                <a:lnTo>
                  <a:pt x="2542963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323333">
            <a:off x="-1316389" y="5097357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3" y="0"/>
                </a:lnTo>
                <a:lnTo>
                  <a:pt x="2542963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960346">
            <a:off x="120661" y="8722931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4" y="0"/>
                </a:lnTo>
                <a:lnTo>
                  <a:pt x="2542964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304323" y="3094499"/>
            <a:ext cx="11679354" cy="3678933"/>
          </a:xfrm>
          <a:custGeom>
            <a:avLst/>
            <a:gdLst/>
            <a:ahLst/>
            <a:cxnLst/>
            <a:rect r="r" b="b" t="t" l="l"/>
            <a:pathLst>
              <a:path h="3678933" w="11679354">
                <a:moveTo>
                  <a:pt x="0" y="0"/>
                </a:moveTo>
                <a:lnTo>
                  <a:pt x="11679354" y="0"/>
                </a:lnTo>
                <a:lnTo>
                  <a:pt x="11679354" y="3678934"/>
                </a:lnTo>
                <a:lnTo>
                  <a:pt x="0" y="3678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793097" y="7082073"/>
            <a:ext cx="6370296" cy="2484867"/>
          </a:xfrm>
          <a:custGeom>
            <a:avLst/>
            <a:gdLst/>
            <a:ahLst/>
            <a:cxnLst/>
            <a:rect r="r" b="b" t="t" l="l"/>
            <a:pathLst>
              <a:path h="2484867" w="6370296">
                <a:moveTo>
                  <a:pt x="0" y="0"/>
                </a:moveTo>
                <a:lnTo>
                  <a:pt x="6370296" y="0"/>
                </a:lnTo>
                <a:lnTo>
                  <a:pt x="6370296" y="2484867"/>
                </a:lnTo>
                <a:lnTo>
                  <a:pt x="0" y="24848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43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90337" y="148240"/>
            <a:ext cx="12907326" cy="2059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FFFFFF"/>
                </a:solidFill>
                <a:latin typeface="Playfair Display SC"/>
                <a:ea typeface="Playfair Display SC"/>
                <a:cs typeface="Playfair Display SC"/>
                <a:sym typeface="Playfair Display SC"/>
              </a:rPr>
              <a:t>Identify the highest-priced pizza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5044018">
            <a:off x="-1153061" y="-1027069"/>
            <a:ext cx="4363522" cy="4524858"/>
          </a:xfrm>
          <a:custGeom>
            <a:avLst/>
            <a:gdLst/>
            <a:ahLst/>
            <a:cxnLst/>
            <a:rect r="r" b="b" t="t" l="l"/>
            <a:pathLst>
              <a:path h="4524858" w="4363522">
                <a:moveTo>
                  <a:pt x="0" y="0"/>
                </a:moveTo>
                <a:lnTo>
                  <a:pt x="4363522" y="0"/>
                </a:lnTo>
                <a:lnTo>
                  <a:pt x="4363522" y="4524858"/>
                </a:lnTo>
                <a:lnTo>
                  <a:pt x="0" y="4524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839802">
            <a:off x="15481129" y="-50857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3" y="0"/>
                </a:lnTo>
                <a:lnTo>
                  <a:pt x="2542963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323333">
            <a:off x="16984977" y="3671619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3" y="0"/>
                </a:lnTo>
                <a:lnTo>
                  <a:pt x="2542963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960346">
            <a:off x="16984977" y="7316141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3" y="0"/>
                </a:lnTo>
                <a:lnTo>
                  <a:pt x="2542963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323333">
            <a:off x="-1316389" y="5097357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3" y="0"/>
                </a:lnTo>
                <a:lnTo>
                  <a:pt x="2542963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960346">
            <a:off x="120661" y="8722931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4" y="0"/>
                </a:lnTo>
                <a:lnTo>
                  <a:pt x="2542964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084255" y="3018211"/>
            <a:ext cx="12676166" cy="2555331"/>
          </a:xfrm>
          <a:custGeom>
            <a:avLst/>
            <a:gdLst/>
            <a:ahLst/>
            <a:cxnLst/>
            <a:rect r="r" b="b" t="t" l="l"/>
            <a:pathLst>
              <a:path h="2555331" w="12676166">
                <a:moveTo>
                  <a:pt x="0" y="0"/>
                </a:moveTo>
                <a:lnTo>
                  <a:pt x="12676165" y="0"/>
                </a:lnTo>
                <a:lnTo>
                  <a:pt x="12676165" y="2555332"/>
                </a:lnTo>
                <a:lnTo>
                  <a:pt x="0" y="25553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572370" y="6583754"/>
            <a:ext cx="8811750" cy="2498855"/>
          </a:xfrm>
          <a:custGeom>
            <a:avLst/>
            <a:gdLst/>
            <a:ahLst/>
            <a:cxnLst/>
            <a:rect r="r" b="b" t="t" l="l"/>
            <a:pathLst>
              <a:path h="2498855" w="8811750">
                <a:moveTo>
                  <a:pt x="0" y="0"/>
                </a:moveTo>
                <a:lnTo>
                  <a:pt x="8811750" y="0"/>
                </a:lnTo>
                <a:lnTo>
                  <a:pt x="8811750" y="2498855"/>
                </a:lnTo>
                <a:lnTo>
                  <a:pt x="0" y="24988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43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90337" y="148240"/>
            <a:ext cx="12907326" cy="2059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FFFFFF"/>
                </a:solidFill>
                <a:latin typeface="Playfair Display SC"/>
                <a:ea typeface="Playfair Display SC"/>
                <a:cs typeface="Playfair Display SC"/>
                <a:sym typeface="Playfair Display SC"/>
              </a:rPr>
              <a:t>Identify the most common pizza size ordered.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5044018">
            <a:off x="-1153061" y="-1027069"/>
            <a:ext cx="4363522" cy="4524858"/>
          </a:xfrm>
          <a:custGeom>
            <a:avLst/>
            <a:gdLst/>
            <a:ahLst/>
            <a:cxnLst/>
            <a:rect r="r" b="b" t="t" l="l"/>
            <a:pathLst>
              <a:path h="4524858" w="4363522">
                <a:moveTo>
                  <a:pt x="0" y="0"/>
                </a:moveTo>
                <a:lnTo>
                  <a:pt x="4363522" y="0"/>
                </a:lnTo>
                <a:lnTo>
                  <a:pt x="4363522" y="4524858"/>
                </a:lnTo>
                <a:lnTo>
                  <a:pt x="0" y="4524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839802">
            <a:off x="15481129" y="-50857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3" y="0"/>
                </a:lnTo>
                <a:lnTo>
                  <a:pt x="2542963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323333">
            <a:off x="16984977" y="3671619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3" y="0"/>
                </a:lnTo>
                <a:lnTo>
                  <a:pt x="2542963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960346">
            <a:off x="16984977" y="7316141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3" y="0"/>
                </a:lnTo>
                <a:lnTo>
                  <a:pt x="2542963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323333">
            <a:off x="-1316389" y="5097357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3" y="0"/>
                </a:lnTo>
                <a:lnTo>
                  <a:pt x="2542963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960346">
            <a:off x="120661" y="8722931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4" y="0"/>
                </a:lnTo>
                <a:lnTo>
                  <a:pt x="2542964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084255" y="2607496"/>
            <a:ext cx="12166826" cy="4310221"/>
          </a:xfrm>
          <a:custGeom>
            <a:avLst/>
            <a:gdLst/>
            <a:ahLst/>
            <a:cxnLst/>
            <a:rect r="r" b="b" t="t" l="l"/>
            <a:pathLst>
              <a:path h="4310221" w="12166826">
                <a:moveTo>
                  <a:pt x="0" y="0"/>
                </a:moveTo>
                <a:lnTo>
                  <a:pt x="12166825" y="0"/>
                </a:lnTo>
                <a:lnTo>
                  <a:pt x="12166825" y="4310221"/>
                </a:lnTo>
                <a:lnTo>
                  <a:pt x="0" y="43102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160889" y="7331820"/>
            <a:ext cx="4614830" cy="2541077"/>
          </a:xfrm>
          <a:custGeom>
            <a:avLst/>
            <a:gdLst/>
            <a:ahLst/>
            <a:cxnLst/>
            <a:rect r="r" b="b" t="t" l="l"/>
            <a:pathLst>
              <a:path h="2541077" w="4614830">
                <a:moveTo>
                  <a:pt x="0" y="0"/>
                </a:moveTo>
                <a:lnTo>
                  <a:pt x="4614829" y="0"/>
                </a:lnTo>
                <a:lnTo>
                  <a:pt x="4614829" y="2541077"/>
                </a:lnTo>
                <a:lnTo>
                  <a:pt x="0" y="25410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43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90337" y="148240"/>
            <a:ext cx="12907326" cy="3107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FFFFFF"/>
                </a:solidFill>
                <a:latin typeface="Playfair Display SC"/>
                <a:ea typeface="Playfair Display SC"/>
                <a:cs typeface="Playfair Display SC"/>
                <a:sym typeface="Playfair Display SC"/>
              </a:rPr>
              <a:t>List the top 5 most ordered pizza types along with their quantities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5044018">
            <a:off x="-1153061" y="-1027069"/>
            <a:ext cx="4363522" cy="4524858"/>
          </a:xfrm>
          <a:custGeom>
            <a:avLst/>
            <a:gdLst/>
            <a:ahLst/>
            <a:cxnLst/>
            <a:rect r="r" b="b" t="t" l="l"/>
            <a:pathLst>
              <a:path h="4524858" w="4363522">
                <a:moveTo>
                  <a:pt x="0" y="0"/>
                </a:moveTo>
                <a:lnTo>
                  <a:pt x="4363522" y="0"/>
                </a:lnTo>
                <a:lnTo>
                  <a:pt x="4363522" y="4524858"/>
                </a:lnTo>
                <a:lnTo>
                  <a:pt x="0" y="4524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839802">
            <a:off x="15481129" y="-50857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3" y="0"/>
                </a:lnTo>
                <a:lnTo>
                  <a:pt x="2542963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323333">
            <a:off x="16984977" y="3671619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3" y="0"/>
                </a:lnTo>
                <a:lnTo>
                  <a:pt x="2542963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960346">
            <a:off x="16984977" y="7316141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3" y="0"/>
                </a:lnTo>
                <a:lnTo>
                  <a:pt x="2542963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323333">
            <a:off x="-1316389" y="5097357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3" y="0"/>
                </a:lnTo>
                <a:lnTo>
                  <a:pt x="2542963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960346">
            <a:off x="120661" y="8722931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4" y="0"/>
                </a:lnTo>
                <a:lnTo>
                  <a:pt x="2542964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92143" y="3944891"/>
            <a:ext cx="9681577" cy="4253178"/>
          </a:xfrm>
          <a:custGeom>
            <a:avLst/>
            <a:gdLst/>
            <a:ahLst/>
            <a:cxnLst/>
            <a:rect r="r" b="b" t="t" l="l"/>
            <a:pathLst>
              <a:path h="4253178" w="9681577">
                <a:moveTo>
                  <a:pt x="0" y="0"/>
                </a:moveTo>
                <a:lnTo>
                  <a:pt x="9681577" y="0"/>
                </a:lnTo>
                <a:lnTo>
                  <a:pt x="9681577" y="4253178"/>
                </a:lnTo>
                <a:lnTo>
                  <a:pt x="0" y="4253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335224" y="4747786"/>
            <a:ext cx="5924076" cy="2647389"/>
          </a:xfrm>
          <a:custGeom>
            <a:avLst/>
            <a:gdLst/>
            <a:ahLst/>
            <a:cxnLst/>
            <a:rect r="r" b="b" t="t" l="l"/>
            <a:pathLst>
              <a:path h="2647389" w="5924076">
                <a:moveTo>
                  <a:pt x="0" y="0"/>
                </a:moveTo>
                <a:lnTo>
                  <a:pt x="5924076" y="0"/>
                </a:lnTo>
                <a:lnTo>
                  <a:pt x="5924076" y="2647389"/>
                </a:lnTo>
                <a:lnTo>
                  <a:pt x="0" y="26473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43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90337" y="148240"/>
            <a:ext cx="12907326" cy="3107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FFFFFF"/>
                </a:solidFill>
                <a:latin typeface="Playfair Display SC"/>
                <a:ea typeface="Playfair Display SC"/>
                <a:cs typeface="Playfair Display SC"/>
                <a:sym typeface="Playfair Display SC"/>
              </a:rPr>
              <a:t>Join the necessary tables to find the total quantity of each pizza category ordered.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5044018">
            <a:off x="-1153061" y="-1027069"/>
            <a:ext cx="4363522" cy="4524858"/>
          </a:xfrm>
          <a:custGeom>
            <a:avLst/>
            <a:gdLst/>
            <a:ahLst/>
            <a:cxnLst/>
            <a:rect r="r" b="b" t="t" l="l"/>
            <a:pathLst>
              <a:path h="4524858" w="4363522">
                <a:moveTo>
                  <a:pt x="0" y="0"/>
                </a:moveTo>
                <a:lnTo>
                  <a:pt x="4363522" y="0"/>
                </a:lnTo>
                <a:lnTo>
                  <a:pt x="4363522" y="4524858"/>
                </a:lnTo>
                <a:lnTo>
                  <a:pt x="0" y="4524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839802">
            <a:off x="15481129" y="-50857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3" y="0"/>
                </a:lnTo>
                <a:lnTo>
                  <a:pt x="2542963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323333">
            <a:off x="16984977" y="3671619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3" y="0"/>
                </a:lnTo>
                <a:lnTo>
                  <a:pt x="2542963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960346">
            <a:off x="16984977" y="7316141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3" y="0"/>
                </a:lnTo>
                <a:lnTo>
                  <a:pt x="2542963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323333">
            <a:off x="-1316389" y="5097357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3" y="0"/>
                </a:lnTo>
                <a:lnTo>
                  <a:pt x="2542963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960346">
            <a:off x="120661" y="8722931"/>
            <a:ext cx="2542963" cy="2572434"/>
          </a:xfrm>
          <a:custGeom>
            <a:avLst/>
            <a:gdLst/>
            <a:ahLst/>
            <a:cxnLst/>
            <a:rect r="r" b="b" t="t" l="l"/>
            <a:pathLst>
              <a:path h="2572434" w="2542963">
                <a:moveTo>
                  <a:pt x="0" y="0"/>
                </a:moveTo>
                <a:lnTo>
                  <a:pt x="2542964" y="0"/>
                </a:lnTo>
                <a:lnTo>
                  <a:pt x="2542964" y="2572434"/>
                </a:lnTo>
                <a:lnTo>
                  <a:pt x="0" y="2572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94" t="0" r="0" b="-10254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436123" y="3447611"/>
            <a:ext cx="11415755" cy="3918188"/>
          </a:xfrm>
          <a:custGeom>
            <a:avLst/>
            <a:gdLst/>
            <a:ahLst/>
            <a:cxnLst/>
            <a:rect r="r" b="b" t="t" l="l"/>
            <a:pathLst>
              <a:path h="3918188" w="11415755">
                <a:moveTo>
                  <a:pt x="0" y="0"/>
                </a:moveTo>
                <a:lnTo>
                  <a:pt x="11415754" y="0"/>
                </a:lnTo>
                <a:lnTo>
                  <a:pt x="11415754" y="3918188"/>
                </a:lnTo>
                <a:lnTo>
                  <a:pt x="0" y="39181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3035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874968" y="7557480"/>
            <a:ext cx="4538065" cy="2542267"/>
          </a:xfrm>
          <a:custGeom>
            <a:avLst/>
            <a:gdLst/>
            <a:ahLst/>
            <a:cxnLst/>
            <a:rect r="r" b="b" t="t" l="l"/>
            <a:pathLst>
              <a:path h="2542267" w="4538065">
                <a:moveTo>
                  <a:pt x="0" y="0"/>
                </a:moveTo>
                <a:lnTo>
                  <a:pt x="4538064" y="0"/>
                </a:lnTo>
                <a:lnTo>
                  <a:pt x="4538064" y="2542267"/>
                </a:lnTo>
                <a:lnTo>
                  <a:pt x="0" y="25422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DAGKWxcMOyw</dc:identifier>
  <dcterms:modified xsi:type="dcterms:W3CDTF">2011-08-01T06:04:30Z</dcterms:modified>
  <cp:revision>1</cp:revision>
  <dc:title>Pizza Sales Analytics</dc:title>
</cp:coreProperties>
</file>